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84" r:id="rId2"/>
    <p:sldId id="285" r:id="rId3"/>
    <p:sldId id="282" r:id="rId4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94660"/>
  </p:normalViewPr>
  <p:slideViewPr>
    <p:cSldViewPr>
      <p:cViewPr>
        <p:scale>
          <a:sx n="100" d="100"/>
          <a:sy n="100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2DF56-2099-489B-9B83-672860FAFD51}" type="datetimeFigureOut">
              <a:rPr kumimoji="1" lang="ja-JP" altLang="en-US" smtClean="0"/>
              <a:t>2018/6/5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9DFFA-BA83-4A72-BF1C-D833F1CF7B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010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E962-4F4D-474C-ACD6-69FC258DEF4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B5F7-5ECB-4F9B-9245-10EBD1FDB93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444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E962-4F4D-474C-ACD6-69FC258DEF4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B5F7-5ECB-4F9B-9245-10EBD1FDB93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501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E962-4F4D-474C-ACD6-69FC258DEF4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B5F7-5ECB-4F9B-9245-10EBD1FDB93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784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E962-4F4D-474C-ACD6-69FC258DEF4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B5F7-5ECB-4F9B-9245-10EBD1FDB93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357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E962-4F4D-474C-ACD6-69FC258DEF4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B5F7-5ECB-4F9B-9245-10EBD1FDB93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36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E962-4F4D-474C-ACD6-69FC258DEF4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B5F7-5ECB-4F9B-9245-10EBD1FDB93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972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E962-4F4D-474C-ACD6-69FC258DEF4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B5F7-5ECB-4F9B-9245-10EBD1FDB93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714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E962-4F4D-474C-ACD6-69FC258DEF4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B5F7-5ECB-4F9B-9245-10EBD1FDB93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549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E962-4F4D-474C-ACD6-69FC258DEF4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B5F7-5ECB-4F9B-9245-10EBD1FDB93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373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E962-4F4D-474C-ACD6-69FC258DEF4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B5F7-5ECB-4F9B-9245-10EBD1FDB93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332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E962-4F4D-474C-ACD6-69FC258DEF4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4B5F7-5ECB-4F9B-9245-10EBD1FDB93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270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E3BCE962-4F4D-474C-ACD6-69FC258DEF4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2018/6/5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4F84B5F7-5ECB-4F9B-9245-10EBD1FDB93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26164"/>
            <a:ext cx="1002326" cy="73183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973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726" y="6256420"/>
            <a:ext cx="866273" cy="601579"/>
          </a:xfrm>
          <a:prstGeom prst="rect">
            <a:avLst/>
          </a:prstGeom>
        </p:spPr>
      </p:pic>
      <p:sp>
        <p:nvSpPr>
          <p:cNvPr id="10" name="正方形/長方形 9"/>
          <p:cNvSpPr/>
          <p:nvPr userDrawn="1"/>
        </p:nvSpPr>
        <p:spPr>
          <a:xfrm>
            <a:off x="1" y="0"/>
            <a:ext cx="9143998" cy="589547"/>
          </a:xfrm>
          <a:prstGeom prst="rect">
            <a:avLst/>
          </a:prstGeom>
          <a:solidFill>
            <a:srgbClr val="57C2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75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18058"/>
          </a:xfrm>
        </p:spPr>
        <p:txBody>
          <a:bodyPr>
            <a:normAutofit fontScale="90000"/>
          </a:bodyPr>
          <a:lstStyle/>
          <a:p>
            <a:r>
              <a:rPr kumimoji="1" lang="en-US" altLang="ja-JP" sz="3600" dirty="0" smtClean="0"/>
              <a:t>Proposal to solve the issues</a:t>
            </a:r>
            <a:endParaRPr kumimoji="1" lang="ja-JP" altLang="en-US" sz="3600" dirty="0"/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467544" y="764704"/>
            <a:ext cx="8496944" cy="49685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Tx/>
              <a:buAutoNum type="arabicParenR"/>
            </a:pPr>
            <a:r>
              <a:rPr lang="en-US" altLang="ja-JP" sz="1800" dirty="0" smtClean="0">
                <a:solidFill>
                  <a:prstClr val="black"/>
                </a:solidFill>
              </a:rPr>
              <a:t>UPOS 1.14.1 CAT and EVRW did not support the EMV card requirements.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ja-JP" altLang="en-US" sz="1800" dirty="0" smtClean="0">
                <a:solidFill>
                  <a:prstClr val="black"/>
                </a:solidFill>
              </a:rPr>
              <a:t>       </a:t>
            </a:r>
            <a:r>
              <a:rPr lang="en-US" altLang="ja-JP" sz="1800" dirty="0" smtClean="0">
                <a:solidFill>
                  <a:prstClr val="black"/>
                </a:solidFill>
              </a:rPr>
              <a:t>On the other hand,  to increase the CAT Card and EVRW Card Security, EMV Card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800" dirty="0" smtClean="0">
                <a:solidFill>
                  <a:prstClr val="black"/>
                </a:solidFill>
              </a:rPr>
              <a:t>       functions support,  that is to say, to have the contact and non contact IC card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800" dirty="0" smtClean="0">
                <a:solidFill>
                  <a:prstClr val="black"/>
                </a:solidFill>
              </a:rPr>
              <a:t>       functions support , is definitely required.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800" dirty="0" smtClean="0">
                <a:solidFill>
                  <a:prstClr val="black"/>
                </a:solidFill>
              </a:rPr>
              <a:t>Proposal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800" dirty="0">
                <a:solidFill>
                  <a:prstClr val="black"/>
                </a:solidFill>
              </a:rPr>
              <a:t> </a:t>
            </a:r>
            <a:r>
              <a:rPr lang="en-US" altLang="ja-JP" sz="1800" dirty="0" smtClean="0">
                <a:solidFill>
                  <a:prstClr val="black"/>
                </a:solidFill>
              </a:rPr>
              <a:t>     Add the EMV functions into the EVRW </a:t>
            </a:r>
            <a:r>
              <a:rPr lang="en-US" altLang="ja-JP" sz="1800" dirty="0" smtClean="0">
                <a:solidFill>
                  <a:prstClr val="black"/>
                </a:solidFill>
              </a:rPr>
              <a:t>spec</a:t>
            </a:r>
            <a:r>
              <a:rPr lang="en-US" altLang="ja-JP" sz="1800" dirty="0" smtClean="0">
                <a:solidFill>
                  <a:prstClr val="black"/>
                </a:solidFill>
              </a:rPr>
              <a:t>. to support </a:t>
            </a:r>
            <a:r>
              <a:rPr lang="ja-JP" altLang="en-US" sz="1800" dirty="0" err="1" smtClean="0">
                <a:solidFill>
                  <a:prstClr val="black"/>
                </a:solidFill>
              </a:rPr>
              <a:t>ｔ</a:t>
            </a:r>
            <a:r>
              <a:rPr lang="en-US" altLang="ja-JP" sz="1800" dirty="0" smtClean="0">
                <a:solidFill>
                  <a:prstClr val="black"/>
                </a:solidFill>
              </a:rPr>
              <a:t>he </a:t>
            </a:r>
            <a:r>
              <a:rPr lang="en-US" altLang="ja-JP" sz="1800" dirty="0" smtClean="0">
                <a:solidFill>
                  <a:prstClr val="black"/>
                </a:solidFill>
              </a:rPr>
              <a:t>contact and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800" dirty="0">
                <a:solidFill>
                  <a:prstClr val="black"/>
                </a:solidFill>
              </a:rPr>
              <a:t> </a:t>
            </a:r>
            <a:r>
              <a:rPr lang="en-US" altLang="ja-JP" sz="1800" dirty="0" smtClean="0">
                <a:solidFill>
                  <a:prstClr val="black"/>
                </a:solidFill>
              </a:rPr>
              <a:t>     non contact IC credit cards.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altLang="ja-JP" sz="18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800" dirty="0" smtClean="0">
                <a:solidFill>
                  <a:prstClr val="black"/>
                </a:solidFill>
              </a:rPr>
              <a:t>2)</a:t>
            </a:r>
            <a:r>
              <a:rPr lang="ja-JP" altLang="en-US" sz="1800" dirty="0" smtClean="0">
                <a:solidFill>
                  <a:prstClr val="black"/>
                </a:solidFill>
              </a:rPr>
              <a:t>　</a:t>
            </a:r>
            <a:r>
              <a:rPr lang="en-US" altLang="ja-JP" sz="1800" dirty="0" smtClean="0">
                <a:solidFill>
                  <a:prstClr val="black"/>
                </a:solidFill>
              </a:rPr>
              <a:t>In the market, Credit Authorization Terminal Card function and Electric CAT Device</a:t>
            </a:r>
            <a:r>
              <a:rPr lang="ja-JP" altLang="en-US" sz="1800" dirty="0" smtClean="0">
                <a:solidFill>
                  <a:prstClr val="black"/>
                </a:solidFill>
              </a:rPr>
              <a:t> </a:t>
            </a:r>
            <a:endParaRPr lang="en-US" altLang="ja-JP" sz="18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800" dirty="0" smtClean="0">
                <a:solidFill>
                  <a:prstClr val="black"/>
                </a:solidFill>
              </a:rPr>
              <a:t>       EVRW Device were different and independent devices.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800" dirty="0" smtClean="0">
                <a:solidFill>
                  <a:prstClr val="black"/>
                </a:solidFill>
              </a:rPr>
              <a:t>       Recently, all in one Credit Authorization Terminal Card and Electric Value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800" dirty="0" smtClean="0">
                <a:solidFill>
                  <a:prstClr val="black"/>
                </a:solidFill>
              </a:rPr>
              <a:t>       Reader Writer Card was come out, however, the payment process device to be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800" dirty="0" smtClean="0">
                <a:solidFill>
                  <a:prstClr val="black"/>
                </a:solidFill>
              </a:rPr>
              <a:t>       able to use both CAT Card and EVRW Card  is not existing. 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800" dirty="0" smtClean="0">
                <a:solidFill>
                  <a:prstClr val="black"/>
                </a:solidFill>
              </a:rPr>
              <a:t>Proposal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800" dirty="0">
                <a:solidFill>
                  <a:prstClr val="black"/>
                </a:solidFill>
              </a:rPr>
              <a:t> </a:t>
            </a:r>
            <a:r>
              <a:rPr lang="en-US" altLang="ja-JP" sz="1800" dirty="0" smtClean="0">
                <a:solidFill>
                  <a:prstClr val="black"/>
                </a:solidFill>
              </a:rPr>
              <a:t>      Extend the EVRW device function std. to support the EMV card and all in one card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800" dirty="0">
                <a:solidFill>
                  <a:prstClr val="black"/>
                </a:solidFill>
              </a:rPr>
              <a:t> </a:t>
            </a:r>
            <a:r>
              <a:rPr lang="en-US" altLang="ja-JP" sz="1800" dirty="0" smtClean="0">
                <a:solidFill>
                  <a:prstClr val="black"/>
                </a:solidFill>
              </a:rPr>
              <a:t>      that is supporting both credit card EVRW, since EVRW functions are much bigger than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800" dirty="0">
                <a:solidFill>
                  <a:prstClr val="black"/>
                </a:solidFill>
              </a:rPr>
              <a:t> </a:t>
            </a:r>
            <a:r>
              <a:rPr lang="en-US" altLang="ja-JP" sz="1800" dirty="0" smtClean="0">
                <a:solidFill>
                  <a:prstClr val="black"/>
                </a:solidFill>
              </a:rPr>
              <a:t>      the CAT functions  as shown figure 1  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altLang="ja-JP" sz="1800" dirty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altLang="ja-JP" sz="18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800" dirty="0" smtClean="0">
                <a:solidFill>
                  <a:prstClr val="black"/>
                </a:solidFill>
              </a:rPr>
              <a:t>If those are OK, we would like to ask to make the ballot for these.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800" dirty="0">
                <a:solidFill>
                  <a:prstClr val="black"/>
                </a:solidFill>
              </a:rPr>
              <a:t> </a:t>
            </a:r>
            <a:r>
              <a:rPr lang="en-US" altLang="ja-JP" sz="1800" dirty="0" smtClean="0">
                <a:solidFill>
                  <a:prstClr val="black"/>
                </a:solidFill>
              </a:rPr>
              <a:t>          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4339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6165304"/>
            <a:ext cx="8229600" cy="850106"/>
          </a:xfrm>
        </p:spPr>
        <p:txBody>
          <a:bodyPr>
            <a:noAutofit/>
          </a:bodyPr>
          <a:lstStyle/>
          <a:p>
            <a:r>
              <a:rPr lang="en-US" altLang="ja-JP" sz="2400" b="1" dirty="0" smtClean="0"/>
              <a:t>Fig. 1 EVRW device and CAT device function structure </a:t>
            </a:r>
            <a:endParaRPr kumimoji="1" lang="ja-JP" altLang="en-US" sz="2400" b="1" dirty="0"/>
          </a:p>
        </p:txBody>
      </p:sp>
      <p:sp>
        <p:nvSpPr>
          <p:cNvPr id="6" name="円/楕円 5"/>
          <p:cNvSpPr/>
          <p:nvPr/>
        </p:nvSpPr>
        <p:spPr>
          <a:xfrm>
            <a:off x="1187624" y="2038607"/>
            <a:ext cx="3294148" cy="235354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CAT functions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Credit Settlement Function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Transaction Log Function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Response function from  Authorization agency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Capability identification for above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3707904" y="1628800"/>
            <a:ext cx="4176464" cy="295232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dirty="0" smtClean="0">
                <a:solidFill>
                  <a:prstClr val="black"/>
                </a:solidFill>
              </a:rPr>
              <a:t>    </a:t>
            </a:r>
            <a:r>
              <a:rPr lang="en-US" altLang="ja-JP" dirty="0" smtClean="0">
                <a:solidFill>
                  <a:prstClr val="black"/>
                </a:solidFill>
              </a:rPr>
              <a:t>Current EVRW functions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2555776" y="4486402"/>
            <a:ext cx="3956101" cy="167890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EMV functions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Table Search Function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Payment method select functions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Authorization Transmission functions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971600" y="620688"/>
            <a:ext cx="6984776" cy="55487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New EVRW functions (in Red)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954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67544" y="620688"/>
            <a:ext cx="8265965" cy="57606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1200" b="1" dirty="0" smtClean="0">
                <a:solidFill>
                  <a:srgbClr val="FF0000"/>
                </a:solidFill>
              </a:rPr>
              <a:t>Based on the current EVRW function extension ,  need to add the functions listed below. </a:t>
            </a:r>
            <a:endParaRPr lang="en-US" altLang="ja-JP" sz="1200" b="1" u="sng" dirty="0" smtClean="0">
              <a:solidFill>
                <a:srgbClr val="FF0000"/>
              </a:solidFill>
            </a:endParaRPr>
          </a:p>
          <a:p>
            <a:r>
              <a:rPr lang="en-US" altLang="ja-JP" sz="1200" b="1" dirty="0" smtClean="0">
                <a:solidFill>
                  <a:prstClr val="black"/>
                </a:solidFill>
              </a:rPr>
              <a:t>【Add the current CAT spec. function into the EVRW spec. function, these are capabilities 】</a:t>
            </a:r>
            <a:endParaRPr lang="ja-JP" altLang="en-US" sz="1200" b="1" dirty="0">
              <a:solidFill>
                <a:prstClr val="black"/>
              </a:solidFill>
            </a:endParaRPr>
          </a:p>
          <a:p>
            <a:pPr lvl="1"/>
            <a:r>
              <a:rPr lang="en-US" altLang="ja-JP" sz="1200" dirty="0" smtClean="0">
                <a:solidFill>
                  <a:schemeClr val="tx1"/>
                </a:solidFill>
              </a:rPr>
              <a:t>Security info. transmit function. </a:t>
            </a:r>
          </a:p>
          <a:p>
            <a:pPr lvl="1"/>
            <a:r>
              <a:rPr lang="en-US" altLang="ja-JP" sz="1200" dirty="0" smtClean="0">
                <a:solidFill>
                  <a:schemeClr val="tx1"/>
                </a:solidFill>
              </a:rPr>
              <a:t>Authorization  Completion Check function Pre-Sales Authorization check function.  Refund authorization check</a:t>
            </a:r>
            <a:r>
              <a:rPr lang="ja-JP" altLang="en-US" sz="1200" dirty="0" smtClean="0">
                <a:solidFill>
                  <a:schemeClr val="tx1"/>
                </a:solidFill>
              </a:rPr>
              <a:t>　</a:t>
            </a:r>
            <a:r>
              <a:rPr lang="en-US" altLang="ja-JP" sz="1200" dirty="0" smtClean="0">
                <a:solidFill>
                  <a:schemeClr val="tx1"/>
                </a:solidFill>
              </a:rPr>
              <a:t>function.</a:t>
            </a:r>
          </a:p>
          <a:p>
            <a:pPr lvl="1"/>
            <a:r>
              <a:rPr lang="en-US" altLang="ja-JP" sz="1200" dirty="0" smtClean="0">
                <a:solidFill>
                  <a:schemeClr val="tx1"/>
                </a:solidFill>
              </a:rPr>
              <a:t>Void authorization check function,  void pre sales</a:t>
            </a:r>
            <a:r>
              <a:rPr lang="ja-JP" altLang="en-US" sz="1200" dirty="0">
                <a:solidFill>
                  <a:schemeClr val="tx1"/>
                </a:solidFill>
              </a:rPr>
              <a:t> </a:t>
            </a:r>
            <a:r>
              <a:rPr lang="en-US" altLang="ja-JP" sz="1200" dirty="0" smtClean="0">
                <a:solidFill>
                  <a:schemeClr val="tx1"/>
                </a:solidFill>
              </a:rPr>
              <a:t>authorization check function</a:t>
            </a:r>
            <a:r>
              <a:rPr lang="ja-JP" altLang="en-US" sz="1200" dirty="0" err="1" smtClean="0">
                <a:solidFill>
                  <a:schemeClr val="tx1"/>
                </a:solidFill>
              </a:rPr>
              <a:t>、</a:t>
            </a:r>
            <a:r>
              <a:rPr lang="en-US" altLang="ja-JP" sz="1200" dirty="0" smtClean="0">
                <a:solidFill>
                  <a:schemeClr val="tx1"/>
                </a:solidFill>
              </a:rPr>
              <a:t>Cash deposit check function</a:t>
            </a:r>
            <a:r>
              <a:rPr lang="ja-JP" altLang="en-US" sz="1200" dirty="0" err="1" smtClean="0">
                <a:solidFill>
                  <a:schemeClr val="tx1"/>
                </a:solidFill>
              </a:rPr>
              <a:t>、</a:t>
            </a:r>
            <a:r>
              <a:rPr lang="en-US" altLang="ja-JP" sz="1200" dirty="0" smtClean="0">
                <a:solidFill>
                  <a:schemeClr val="tx1"/>
                </a:solidFill>
              </a:rPr>
              <a:t>Center Result Code </a:t>
            </a:r>
            <a:r>
              <a:rPr lang="en-US" altLang="ja-JP" sz="1200" dirty="0">
                <a:solidFill>
                  <a:schemeClr val="tx1"/>
                </a:solidFill>
              </a:rPr>
              <a:t>Check </a:t>
            </a:r>
            <a:r>
              <a:rPr lang="en-US" altLang="ja-JP" sz="1200" dirty="0" smtClean="0">
                <a:solidFill>
                  <a:schemeClr val="tx1"/>
                </a:solidFill>
              </a:rPr>
              <a:t>function. Card Check function </a:t>
            </a:r>
            <a:r>
              <a:rPr lang="ja-JP" altLang="en-US" sz="1200" dirty="0" err="1" smtClean="0">
                <a:solidFill>
                  <a:schemeClr val="tx1"/>
                </a:solidFill>
              </a:rPr>
              <a:t>、</a:t>
            </a:r>
            <a:r>
              <a:rPr lang="en-US" altLang="ja-JP" sz="1200" dirty="0" smtClean="0">
                <a:solidFill>
                  <a:schemeClr val="tx1"/>
                </a:solidFill>
              </a:rPr>
              <a:t>Daily Log check function , Installment check function , </a:t>
            </a:r>
            <a:r>
              <a:rPr lang="ja-JP" altLang="en-US" sz="1200" dirty="0">
                <a:solidFill>
                  <a:schemeClr val="tx1"/>
                </a:solidFill>
              </a:rPr>
              <a:t> </a:t>
            </a:r>
            <a:r>
              <a:rPr lang="en-US" altLang="ja-JP" sz="1200" dirty="0" smtClean="0">
                <a:solidFill>
                  <a:schemeClr val="tx1"/>
                </a:solidFill>
              </a:rPr>
              <a:t>Payment Detail Check function , </a:t>
            </a:r>
          </a:p>
          <a:p>
            <a:pPr lvl="1"/>
            <a:r>
              <a:rPr lang="en-US" altLang="ja-JP" sz="1200" dirty="0" smtClean="0">
                <a:solidFill>
                  <a:schemeClr val="tx1"/>
                </a:solidFill>
              </a:rPr>
              <a:t>Tax information check function, Transaction Number check function</a:t>
            </a:r>
          </a:p>
          <a:p>
            <a:r>
              <a:rPr lang="en-US" altLang="ja-JP" sz="1200" b="1" dirty="0" smtClean="0">
                <a:solidFill>
                  <a:prstClr val="black"/>
                </a:solidFill>
              </a:rPr>
              <a:t>Actual Capabilities to be added. </a:t>
            </a:r>
            <a:r>
              <a:rPr lang="ja-JP" altLang="en-US" sz="1200" dirty="0" smtClean="0">
                <a:solidFill>
                  <a:prstClr val="black"/>
                </a:solidFill>
              </a:rPr>
              <a:t>　</a:t>
            </a:r>
            <a:endParaRPr lang="en-US" altLang="ja-JP" sz="1200" dirty="0" smtClean="0">
              <a:solidFill>
                <a:prstClr val="black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 </a:t>
            </a:r>
            <a:r>
              <a:rPr lang="en-US" altLang="ja-JP" sz="1200" dirty="0" smtClean="0">
                <a:solidFill>
                  <a:srgbClr val="FF0000"/>
                </a:solidFill>
              </a:rPr>
              <a:t>             </a:t>
            </a:r>
            <a:r>
              <a:rPr lang="ja-JP" altLang="en-US" sz="1200" dirty="0" smtClean="0">
                <a:solidFill>
                  <a:srgbClr val="FF0000"/>
                </a:solidFill>
              </a:rPr>
              <a:t>CapAddit</a:t>
            </a:r>
            <a:r>
              <a:rPr lang="ja-JP" altLang="en-US" sz="1200" dirty="0">
                <a:solidFill>
                  <a:srgbClr val="FF0000"/>
                </a:solidFill>
              </a:rPr>
              <a:t>ionalSecurityInformation, CapAuthorizeCompletion, CapAuthorizePreSales, </a:t>
            </a:r>
            <a:r>
              <a:rPr lang="ja-JP" altLang="en-US" sz="1200" dirty="0" smtClean="0">
                <a:solidFill>
                  <a:srgbClr val="FF0000"/>
                </a:solidFill>
              </a:rPr>
              <a:t>　　</a:t>
            </a:r>
            <a:endParaRPr lang="en-US" altLang="ja-JP" sz="1200" dirty="0" smtClean="0">
              <a:solidFill>
                <a:srgbClr val="FF0000"/>
              </a:solidFill>
            </a:endParaRPr>
          </a:p>
          <a:p>
            <a:r>
              <a:rPr lang="ja-JP" altLang="en-US" sz="1200" dirty="0">
                <a:solidFill>
                  <a:srgbClr val="FF0000"/>
                </a:solidFill>
              </a:rPr>
              <a:t>　</a:t>
            </a:r>
            <a:r>
              <a:rPr lang="ja-JP" altLang="en-US" sz="1200" dirty="0" smtClean="0">
                <a:solidFill>
                  <a:srgbClr val="FF0000"/>
                </a:solidFill>
              </a:rPr>
              <a:t>           CapAuthorizeRefund</a:t>
            </a:r>
            <a:r>
              <a:rPr lang="ja-JP" altLang="en-US" sz="1200" dirty="0">
                <a:solidFill>
                  <a:srgbClr val="FF0000"/>
                </a:solidFill>
              </a:rPr>
              <a:t>, CapAuthorizeVoid, CapAuthorizeVoidPreSales, CapCashDeposit, </a:t>
            </a:r>
            <a:endParaRPr lang="en-US" altLang="ja-JP" sz="1200" dirty="0" smtClean="0">
              <a:solidFill>
                <a:srgbClr val="FF0000"/>
              </a:solidFill>
            </a:endParaRPr>
          </a:p>
          <a:p>
            <a:r>
              <a:rPr lang="ja-JP" altLang="en-US" sz="1200" dirty="0">
                <a:solidFill>
                  <a:srgbClr val="FF0000"/>
                </a:solidFill>
              </a:rPr>
              <a:t>　</a:t>
            </a:r>
            <a:r>
              <a:rPr lang="ja-JP" altLang="en-US" sz="1200" dirty="0" smtClean="0">
                <a:solidFill>
                  <a:srgbClr val="FF0000"/>
                </a:solidFill>
              </a:rPr>
              <a:t>           CapCenterResultCode</a:t>
            </a:r>
            <a:r>
              <a:rPr lang="ja-JP" altLang="en-US" sz="1200" dirty="0">
                <a:solidFill>
                  <a:srgbClr val="FF0000"/>
                </a:solidFill>
              </a:rPr>
              <a:t>, CapCheckCard, CapDailyLog, CapInstallments, </a:t>
            </a:r>
            <a:endParaRPr lang="en-US" altLang="ja-JP" sz="1200" dirty="0" smtClean="0">
              <a:solidFill>
                <a:srgbClr val="FF0000"/>
              </a:solidFill>
            </a:endParaRPr>
          </a:p>
          <a:p>
            <a:r>
              <a:rPr lang="ja-JP" altLang="en-US" sz="1200" dirty="0">
                <a:solidFill>
                  <a:srgbClr val="FF0000"/>
                </a:solidFill>
              </a:rPr>
              <a:t>　</a:t>
            </a:r>
            <a:r>
              <a:rPr lang="ja-JP" altLang="en-US" sz="1200" dirty="0" smtClean="0">
                <a:solidFill>
                  <a:srgbClr val="FF0000"/>
                </a:solidFill>
              </a:rPr>
              <a:t>           CapPaymentDetail</a:t>
            </a:r>
            <a:r>
              <a:rPr lang="ja-JP" altLang="en-US" sz="1200" dirty="0">
                <a:solidFill>
                  <a:srgbClr val="FF0000"/>
                </a:solidFill>
              </a:rPr>
              <a:t>, CapTaxOthers, </a:t>
            </a:r>
            <a:r>
              <a:rPr lang="ja-JP" altLang="en-US" sz="1200" dirty="0" smtClean="0">
                <a:solidFill>
                  <a:srgbClr val="FF0000"/>
                </a:solidFill>
              </a:rPr>
              <a:t>CapTransactionNumber</a:t>
            </a:r>
            <a:endParaRPr lang="en-US" altLang="ja-JP" sz="1200" dirty="0" smtClean="0">
              <a:solidFill>
                <a:srgbClr val="FF0000"/>
              </a:solidFill>
            </a:endParaRPr>
          </a:p>
          <a:p>
            <a:r>
              <a:rPr lang="ja-JP" altLang="en-US" sz="1200" b="1" dirty="0">
                <a:solidFill>
                  <a:prstClr val="black"/>
                </a:solidFill>
              </a:rPr>
              <a:t>【Add the current CAT spec. function into the EVRW spec. function, these are </a:t>
            </a:r>
            <a:r>
              <a:rPr lang="en-US" altLang="ja-JP" sz="1200" b="1" dirty="0" smtClean="0">
                <a:solidFill>
                  <a:prstClr val="black"/>
                </a:solidFill>
              </a:rPr>
              <a:t>Properties</a:t>
            </a:r>
            <a:r>
              <a:rPr lang="ja-JP" altLang="en-US" sz="1200" b="1" dirty="0" smtClean="0">
                <a:solidFill>
                  <a:prstClr val="black"/>
                </a:solidFill>
              </a:rPr>
              <a:t> 】</a:t>
            </a:r>
            <a:endParaRPr lang="en-US" altLang="ja-JP" sz="1200" b="1" dirty="0" smtClean="0">
              <a:solidFill>
                <a:prstClr val="black"/>
              </a:solidFill>
            </a:endParaRPr>
          </a:p>
          <a:p>
            <a:r>
              <a:rPr lang="en-US" altLang="ja-JP" sz="1200" b="1" dirty="0" smtClean="0">
                <a:solidFill>
                  <a:prstClr val="black"/>
                </a:solidFill>
              </a:rPr>
              <a:t>Actual Properties to be added.</a:t>
            </a:r>
            <a:endParaRPr lang="ja-JP" altLang="en-US" sz="1200" b="1" dirty="0">
              <a:solidFill>
                <a:prstClr val="black"/>
              </a:solidFill>
            </a:endParaRPr>
          </a:p>
          <a:p>
            <a:r>
              <a:rPr lang="ja-JP" altLang="en-US" sz="1200" dirty="0" smtClean="0">
                <a:solidFill>
                  <a:srgbClr val="FF0000"/>
                </a:solidFill>
              </a:rPr>
              <a:t>　           CardCompanyID</a:t>
            </a:r>
            <a:r>
              <a:rPr lang="ja-JP" altLang="en-US" sz="1200" dirty="0">
                <a:solidFill>
                  <a:srgbClr val="FF0000"/>
                </a:solidFill>
              </a:rPr>
              <a:t>, CenterResultCode, DailyLog, LogStatus, PaymentCondition, </a:t>
            </a:r>
            <a:r>
              <a:rPr lang="ja-JP" altLang="en-US" sz="1200" dirty="0" smtClean="0">
                <a:solidFill>
                  <a:srgbClr val="FF0000"/>
                </a:solidFill>
              </a:rPr>
              <a:t>　</a:t>
            </a:r>
            <a:endParaRPr lang="en-US" altLang="ja-JP" sz="1200" dirty="0" smtClean="0">
              <a:solidFill>
                <a:srgbClr val="FF0000"/>
              </a:solidFill>
            </a:endParaRPr>
          </a:p>
          <a:p>
            <a:r>
              <a:rPr lang="ja-JP" altLang="en-US" sz="1200" dirty="0">
                <a:solidFill>
                  <a:srgbClr val="FF0000"/>
                </a:solidFill>
              </a:rPr>
              <a:t>　</a:t>
            </a:r>
            <a:r>
              <a:rPr lang="ja-JP" altLang="en-US" sz="1200" dirty="0" smtClean="0">
                <a:solidFill>
                  <a:srgbClr val="FF0000"/>
                </a:solidFill>
              </a:rPr>
              <a:t>           PaymentDetail</a:t>
            </a:r>
            <a:r>
              <a:rPr lang="ja-JP" altLang="en-US" sz="1200" dirty="0">
                <a:solidFill>
                  <a:srgbClr val="FF0000"/>
                </a:solidFill>
              </a:rPr>
              <a:t>, PaymentMedia, SlipNumber, TransactionNumber, </a:t>
            </a:r>
            <a:r>
              <a:rPr lang="ja-JP" altLang="en-US" sz="1200" dirty="0" smtClean="0">
                <a:solidFill>
                  <a:srgbClr val="FF0000"/>
                </a:solidFill>
              </a:rPr>
              <a:t>TransactionType</a:t>
            </a:r>
            <a:endParaRPr lang="en-US" altLang="ja-JP" sz="1200" dirty="0" smtClean="0">
              <a:solidFill>
                <a:srgbClr val="FF0000"/>
              </a:solidFill>
            </a:endParaRPr>
          </a:p>
          <a:p>
            <a:r>
              <a:rPr lang="ja-JP" altLang="en-US" sz="1200" b="1" dirty="0">
                <a:solidFill>
                  <a:prstClr val="black"/>
                </a:solidFill>
              </a:rPr>
              <a:t>【Add the current CAT spec. function into the EVRW spec. function, these are </a:t>
            </a:r>
            <a:r>
              <a:rPr lang="en-US" altLang="ja-JP" sz="1200" b="1" dirty="0" smtClean="0">
                <a:solidFill>
                  <a:prstClr val="black"/>
                </a:solidFill>
              </a:rPr>
              <a:t>Methods</a:t>
            </a:r>
            <a:r>
              <a:rPr lang="ja-JP" altLang="en-US" sz="1200" b="1" dirty="0" smtClean="0">
                <a:solidFill>
                  <a:prstClr val="black"/>
                </a:solidFill>
              </a:rPr>
              <a:t> 】</a:t>
            </a:r>
            <a:endParaRPr lang="en-US" altLang="ja-JP" sz="1200" b="1" dirty="0" smtClean="0">
              <a:solidFill>
                <a:prstClr val="black"/>
              </a:solidFill>
            </a:endParaRPr>
          </a:p>
          <a:p>
            <a:r>
              <a:rPr lang="en-US" altLang="ja-JP" sz="1200" b="1" dirty="0" smtClean="0">
                <a:solidFill>
                  <a:prstClr val="black"/>
                </a:solidFill>
              </a:rPr>
              <a:t>Actual Methods to be added</a:t>
            </a:r>
            <a:endParaRPr lang="ja-JP" altLang="en-US" sz="1200" b="1" dirty="0">
              <a:solidFill>
                <a:prstClr val="black"/>
              </a:solidFill>
            </a:endParaRPr>
          </a:p>
          <a:p>
            <a:r>
              <a:rPr lang="ja-JP" altLang="en-US" sz="1200" dirty="0">
                <a:solidFill>
                  <a:prstClr val="black"/>
                </a:solidFill>
              </a:rPr>
              <a:t>　</a:t>
            </a:r>
            <a:r>
              <a:rPr lang="en-US" altLang="ja-JP" sz="1200" dirty="0">
                <a:solidFill>
                  <a:prstClr val="black"/>
                </a:solidFill>
              </a:rPr>
              <a:t> </a:t>
            </a:r>
            <a:r>
              <a:rPr lang="en-US" altLang="ja-JP" sz="1200" dirty="0" smtClean="0">
                <a:solidFill>
                  <a:prstClr val="black"/>
                </a:solidFill>
              </a:rPr>
              <a:t>          </a:t>
            </a:r>
            <a:r>
              <a:rPr lang="ja-JP" altLang="en-US" sz="1200" dirty="0" smtClean="0">
                <a:solidFill>
                  <a:srgbClr val="FF0000"/>
                </a:solidFill>
              </a:rPr>
              <a:t>AccessDailyLog</a:t>
            </a:r>
            <a:r>
              <a:rPr lang="ja-JP" altLang="en-US" sz="1200" dirty="0">
                <a:solidFill>
                  <a:srgbClr val="FF0000"/>
                </a:solidFill>
              </a:rPr>
              <a:t>, AuthorizeCompletion, AuthorizePreSales, AuthorizeRefund, </a:t>
            </a:r>
            <a:endParaRPr lang="en-US" altLang="ja-JP" sz="1200" dirty="0" smtClean="0">
              <a:solidFill>
                <a:srgbClr val="FF0000"/>
              </a:solidFill>
            </a:endParaRPr>
          </a:p>
          <a:p>
            <a:r>
              <a:rPr lang="ja-JP" altLang="en-US" sz="1200" dirty="0">
                <a:solidFill>
                  <a:srgbClr val="FF0000"/>
                </a:solidFill>
              </a:rPr>
              <a:t>　</a:t>
            </a:r>
            <a:r>
              <a:rPr lang="en-US" altLang="ja-JP" sz="1200" dirty="0">
                <a:solidFill>
                  <a:srgbClr val="FF0000"/>
                </a:solidFill>
              </a:rPr>
              <a:t> </a:t>
            </a:r>
            <a:r>
              <a:rPr lang="en-US" altLang="ja-JP" sz="1200" dirty="0" smtClean="0">
                <a:solidFill>
                  <a:srgbClr val="FF0000"/>
                </a:solidFill>
              </a:rPr>
              <a:t>          </a:t>
            </a:r>
            <a:r>
              <a:rPr lang="ja-JP" altLang="en-US" sz="1200" dirty="0" smtClean="0">
                <a:solidFill>
                  <a:srgbClr val="FF0000"/>
                </a:solidFill>
              </a:rPr>
              <a:t>AuthorizeSales</a:t>
            </a:r>
            <a:r>
              <a:rPr lang="ja-JP" altLang="en-US" sz="1200" dirty="0">
                <a:solidFill>
                  <a:srgbClr val="FF0000"/>
                </a:solidFill>
              </a:rPr>
              <a:t>, AuthorizeVoid, AuthorizeVoidPreSales, CashDeposit, </a:t>
            </a:r>
            <a:r>
              <a:rPr lang="ja-JP" altLang="en-US" sz="1200" dirty="0" smtClean="0">
                <a:solidFill>
                  <a:srgbClr val="FF0000"/>
                </a:solidFill>
              </a:rPr>
              <a:t>CheckCard</a:t>
            </a:r>
            <a:endParaRPr lang="ja-JP" altLang="en-US" sz="1200" dirty="0">
              <a:solidFill>
                <a:srgbClr val="FF0000"/>
              </a:solidFill>
            </a:endParaRPr>
          </a:p>
          <a:p>
            <a:r>
              <a:rPr lang="en-US" altLang="ja-JP" sz="1200" b="1" dirty="0" smtClean="0">
                <a:solidFill>
                  <a:prstClr val="black"/>
                </a:solidFill>
              </a:rPr>
              <a:t>【Add the new functions to be used for </a:t>
            </a:r>
            <a:r>
              <a:rPr lang="ja-JP" altLang="en-US" sz="1200" b="1" dirty="0" smtClean="0">
                <a:solidFill>
                  <a:prstClr val="black"/>
                </a:solidFill>
              </a:rPr>
              <a:t>ＥＭＶ </a:t>
            </a:r>
            <a:r>
              <a:rPr lang="en-US" altLang="ja-JP" sz="1200" b="1" dirty="0" smtClean="0">
                <a:solidFill>
                  <a:prstClr val="black"/>
                </a:solidFill>
              </a:rPr>
              <a:t>Process Settlement】</a:t>
            </a:r>
            <a:endParaRPr lang="en-US" altLang="ja-JP" sz="1200" dirty="0" smtClean="0">
              <a:solidFill>
                <a:srgbClr val="FF0000"/>
              </a:solidFill>
            </a:endParaRPr>
          </a:p>
          <a:p>
            <a:pPr lvl="1"/>
            <a:r>
              <a:rPr lang="en-US" altLang="ja-JP" sz="1200" dirty="0" smtClean="0">
                <a:solidFill>
                  <a:schemeClr val="tx1"/>
                </a:solidFill>
              </a:rPr>
              <a:t>Add the Transaction Event Events confirm the  search table, payment condition, Authorization and notification  from the card check and payment condition selection. </a:t>
            </a:r>
          </a:p>
          <a:p>
            <a:r>
              <a:rPr lang="en-US" altLang="ja-JP" sz="1200" b="1" dirty="0" smtClean="0">
                <a:solidFill>
                  <a:prstClr val="black"/>
                </a:solidFill>
              </a:rPr>
              <a:t>Actual events to be added. </a:t>
            </a:r>
            <a:r>
              <a:rPr lang="ja-JP" altLang="en-US" sz="1200" dirty="0">
                <a:solidFill>
                  <a:prstClr val="black"/>
                </a:solidFill>
              </a:rPr>
              <a:t/>
            </a:r>
            <a:br>
              <a:rPr lang="ja-JP" altLang="en-US" sz="1200" dirty="0">
                <a:solidFill>
                  <a:prstClr val="black"/>
                </a:solidFill>
              </a:rPr>
            </a:br>
            <a:r>
              <a:rPr lang="ja-JP" altLang="en-US" sz="1200" dirty="0" smtClean="0">
                <a:solidFill>
                  <a:prstClr val="black"/>
                </a:solidFill>
              </a:rPr>
              <a:t>　</a:t>
            </a:r>
            <a:r>
              <a:rPr lang="ja-JP" altLang="en-US" sz="1200" dirty="0" smtClean="0">
                <a:solidFill>
                  <a:srgbClr val="FF0000"/>
                </a:solidFill>
              </a:rPr>
              <a:t>            EVRW</a:t>
            </a:r>
            <a:r>
              <a:rPr lang="ja-JP" altLang="en-US" sz="1200" dirty="0">
                <a:solidFill>
                  <a:srgbClr val="FF0000"/>
                </a:solidFill>
              </a:rPr>
              <a:t>_TE_CONFIRM_SEARCH_TABLE, EVRW_TE_CONFIRM_PAYMENT_CONDITION, </a:t>
            </a:r>
            <a:r>
              <a:rPr lang="ja-JP" altLang="en-US" sz="1200" dirty="0" smtClean="0">
                <a:solidFill>
                  <a:srgbClr val="FF0000"/>
                </a:solidFill>
              </a:rPr>
              <a:t>　</a:t>
            </a:r>
            <a:endParaRPr lang="en-US" altLang="ja-JP" sz="1200" dirty="0" smtClean="0">
              <a:solidFill>
                <a:srgbClr val="FF0000"/>
              </a:solidFill>
            </a:endParaRPr>
          </a:p>
          <a:p>
            <a:r>
              <a:rPr lang="ja-JP" altLang="en-US" sz="1200" dirty="0">
                <a:solidFill>
                  <a:srgbClr val="FF0000"/>
                </a:solidFill>
              </a:rPr>
              <a:t>　</a:t>
            </a:r>
            <a:r>
              <a:rPr lang="ja-JP" altLang="en-US" sz="1200" dirty="0" smtClean="0">
                <a:solidFill>
                  <a:srgbClr val="FF0000"/>
                </a:solidFill>
              </a:rPr>
              <a:t>            E</a:t>
            </a:r>
            <a:r>
              <a:rPr lang="ja-JP" altLang="en-US" sz="1200" dirty="0">
                <a:solidFill>
                  <a:srgbClr val="FF0000"/>
                </a:solidFill>
              </a:rPr>
              <a:t>VRW_TE_CONFIRM_AUTHORIZE, EVRW_TE_NOTIFY_CHECK_CARD, </a:t>
            </a:r>
            <a:r>
              <a:rPr lang="ja-JP" altLang="en-US" sz="1200" dirty="0" smtClean="0">
                <a:solidFill>
                  <a:srgbClr val="FF0000"/>
                </a:solidFill>
              </a:rPr>
              <a:t>　</a:t>
            </a:r>
            <a:endParaRPr lang="en-US" altLang="ja-JP" sz="1200" dirty="0" smtClean="0">
              <a:solidFill>
                <a:srgbClr val="FF0000"/>
              </a:solidFill>
            </a:endParaRPr>
          </a:p>
          <a:p>
            <a:r>
              <a:rPr lang="ja-JP" altLang="en-US" sz="1200" dirty="0">
                <a:solidFill>
                  <a:srgbClr val="FF0000"/>
                </a:solidFill>
              </a:rPr>
              <a:t>　</a:t>
            </a:r>
            <a:r>
              <a:rPr lang="ja-JP" altLang="en-US" sz="1200" dirty="0" smtClean="0">
                <a:solidFill>
                  <a:srgbClr val="FF0000"/>
                </a:solidFill>
              </a:rPr>
              <a:t>            EVRW_TE_NOTIFY_</a:t>
            </a:r>
            <a:r>
              <a:rPr lang="en-US" altLang="ja-JP" sz="1200" dirty="0" smtClean="0">
                <a:solidFill>
                  <a:srgbClr val="FF0000"/>
                </a:solidFill>
              </a:rPr>
              <a:t>S</a:t>
            </a:r>
            <a:r>
              <a:rPr lang="ja-JP" altLang="en-US" sz="1200" dirty="0" smtClean="0">
                <a:solidFill>
                  <a:srgbClr val="FF0000"/>
                </a:solidFill>
              </a:rPr>
              <a:t>ELECT_PAYMENT_CONDITION</a:t>
            </a:r>
            <a:endParaRPr lang="en-US" altLang="ja-JP" sz="1200" dirty="0" smtClean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prstClr val="black"/>
              </a:solidFill>
            </a:endParaRPr>
          </a:p>
          <a:p>
            <a:r>
              <a:rPr lang="en-US" altLang="ja-JP" sz="1600" b="1" u="sng" dirty="0" smtClean="0">
                <a:solidFill>
                  <a:prstClr val="black"/>
                </a:solidFill>
              </a:rPr>
              <a:t>We would like to revise the EVRW spec by those. </a:t>
            </a:r>
          </a:p>
        </p:txBody>
      </p:sp>
      <p:sp>
        <p:nvSpPr>
          <p:cNvPr id="3" name="タイトル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418058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Concrete spec. Proposal as UPOS 1.15 EVRW 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76299308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199</Words>
  <Application>Microsoft Office PowerPoint</Application>
  <PresentationFormat>画面に合わせる (4:3)</PresentationFormat>
  <Paragraphs>61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デザインの設定</vt:lpstr>
      <vt:lpstr>Proposal to solve the issues</vt:lpstr>
      <vt:lpstr>Fig. 1 EVRW device and CAT device function structure </vt:lpstr>
      <vt:lpstr>Concrete spec. Proposal as UPOS 1.15 EVRW </vt:lpstr>
    </vt:vector>
  </TitlesOfParts>
  <Company>SEIKO EPSON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UPOSV1.14.2RFC  appendixes  Support Organization  Discussion &amp; Proposal</dc:title>
  <dc:creator>NA601</dc:creator>
  <cp:lastModifiedBy>NA601</cp:lastModifiedBy>
  <cp:revision>39</cp:revision>
  <cp:lastPrinted>2018-05-17T07:05:55Z</cp:lastPrinted>
  <dcterms:created xsi:type="dcterms:W3CDTF">2018-01-11T02:37:47Z</dcterms:created>
  <dcterms:modified xsi:type="dcterms:W3CDTF">2018-06-05T00:49:04Z</dcterms:modified>
</cp:coreProperties>
</file>